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5" r:id="rId4"/>
    <p:sldId id="266" r:id="rId6"/>
    <p:sldId id="258" r:id="rId7"/>
  </p:sldIdLst>
  <p:sldSz cx="9601200" cy="12801600" type="A3"/>
  <p:notesSz cx="6798945" cy="9929495"/>
  <p:defaultTextStyle>
    <a:defPPr>
      <a:defRPr lang="zh-CN"/>
    </a:defPPr>
    <a:lvl1pPr marL="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87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74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61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11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98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85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72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59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38" autoAdjust="0"/>
  </p:normalViewPr>
  <p:slideViewPr>
    <p:cSldViewPr showGuides="1">
      <p:cViewPr varScale="1">
        <p:scale>
          <a:sx n="36" d="100"/>
          <a:sy n="36" d="100"/>
        </p:scale>
        <p:origin x="2108" y="6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893" cy="496931"/>
          </a:xfrm>
          <a:prstGeom prst="rect">
            <a:avLst/>
          </a:prstGeom>
        </p:spPr>
        <p:txBody>
          <a:bodyPr vert="horz" lIns="63229" tIns="31615" rIns="63229" bIns="31615" rtlCol="0"/>
          <a:lstStyle>
            <a:lvl1pPr algn="l">
              <a:defRPr sz="8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81" y="1"/>
            <a:ext cx="2946893" cy="496931"/>
          </a:xfrm>
          <a:prstGeom prst="rect">
            <a:avLst/>
          </a:prstGeom>
        </p:spPr>
        <p:txBody>
          <a:bodyPr vert="horz" lIns="63229" tIns="31615" rIns="63229" bIns="31615" rtlCol="0"/>
          <a:lstStyle>
            <a:lvl1pPr algn="r">
              <a:defRPr sz="800"/>
            </a:lvl1pPr>
          </a:lstStyle>
          <a:p>
            <a:fld id="{D1508B2A-DE3C-4B1D-A5A4-FE1027F989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24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229" tIns="31615" rIns="63229" bIns="3161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473" y="4716993"/>
            <a:ext cx="5439410" cy="4467975"/>
          </a:xfrm>
          <a:prstGeom prst="rect">
            <a:avLst/>
          </a:prstGeom>
        </p:spPr>
        <p:txBody>
          <a:bodyPr vert="horz" lIns="63229" tIns="31615" rIns="63229" bIns="31615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3" y="9431779"/>
            <a:ext cx="2946893" cy="495830"/>
          </a:xfrm>
          <a:prstGeom prst="rect">
            <a:avLst/>
          </a:prstGeom>
        </p:spPr>
        <p:txBody>
          <a:bodyPr vert="horz" lIns="63229" tIns="31615" rIns="63229" bIns="31615" rtlCol="0" anchor="b"/>
          <a:lstStyle>
            <a:lvl1pPr algn="l"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81" y="9431779"/>
            <a:ext cx="2946893" cy="495830"/>
          </a:xfrm>
          <a:prstGeom prst="rect">
            <a:avLst/>
          </a:prstGeom>
        </p:spPr>
        <p:txBody>
          <a:bodyPr vert="horz" lIns="63229" tIns="31615" rIns="63229" bIns="31615" rtlCol="0" anchor="b"/>
          <a:lstStyle>
            <a:lvl1pPr algn="r">
              <a:defRPr sz="800"/>
            </a:lvl1pPr>
          </a:lstStyle>
          <a:p>
            <a:fld id="{B9645CD7-EEB2-47C6-9B6B-48B557EA13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5CD7-EEB2-47C6-9B6B-48B557EA13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5CD7-EEB2-47C6-9B6B-48B557EA13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4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8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7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6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41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98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8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7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5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70" indent="0">
              <a:buNone/>
              <a:defRPr sz="2700" b="1"/>
            </a:lvl2pPr>
            <a:lvl3pPr marL="1221740" indent="0">
              <a:buNone/>
              <a:defRPr sz="2400" b="1"/>
            </a:lvl3pPr>
            <a:lvl4pPr marL="1832610" indent="0">
              <a:buNone/>
              <a:defRPr sz="2100" b="1"/>
            </a:lvl4pPr>
            <a:lvl5pPr marL="2444115" indent="0">
              <a:buNone/>
              <a:defRPr sz="2100" b="1"/>
            </a:lvl5pPr>
            <a:lvl6pPr marL="3054985" indent="0">
              <a:buNone/>
              <a:defRPr sz="2100" b="1"/>
            </a:lvl6pPr>
            <a:lvl7pPr marL="3665855" indent="0">
              <a:buNone/>
              <a:defRPr sz="2100" b="1"/>
            </a:lvl7pPr>
            <a:lvl8pPr marL="4276725" indent="0">
              <a:buNone/>
              <a:defRPr sz="2100" b="1"/>
            </a:lvl8pPr>
            <a:lvl9pPr marL="4887595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70" indent="0">
              <a:buNone/>
              <a:defRPr sz="2700" b="1"/>
            </a:lvl2pPr>
            <a:lvl3pPr marL="1221740" indent="0">
              <a:buNone/>
              <a:defRPr sz="2400" b="1"/>
            </a:lvl3pPr>
            <a:lvl4pPr marL="1832610" indent="0">
              <a:buNone/>
              <a:defRPr sz="2100" b="1"/>
            </a:lvl4pPr>
            <a:lvl5pPr marL="2444115" indent="0">
              <a:buNone/>
              <a:defRPr sz="2100" b="1"/>
            </a:lvl5pPr>
            <a:lvl6pPr marL="3054985" indent="0">
              <a:buNone/>
              <a:defRPr sz="2100" b="1"/>
            </a:lvl6pPr>
            <a:lvl7pPr marL="3665855" indent="0">
              <a:buNone/>
              <a:defRPr sz="2100" b="1"/>
            </a:lvl7pPr>
            <a:lvl8pPr marL="4276725" indent="0">
              <a:buNone/>
              <a:defRPr sz="2100" b="1"/>
            </a:lvl8pPr>
            <a:lvl9pPr marL="4887595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53803" y="509694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0061" y="2678854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870" indent="0">
              <a:buNone/>
              <a:defRPr sz="1600"/>
            </a:lvl2pPr>
            <a:lvl3pPr marL="1221740" indent="0">
              <a:buNone/>
              <a:defRPr sz="1300"/>
            </a:lvl3pPr>
            <a:lvl4pPr marL="1832610" indent="0">
              <a:buNone/>
              <a:defRPr sz="1200"/>
            </a:lvl4pPr>
            <a:lvl5pPr marL="2444115" indent="0">
              <a:buNone/>
              <a:defRPr sz="1200"/>
            </a:lvl5pPr>
            <a:lvl6pPr marL="3054985" indent="0">
              <a:buNone/>
              <a:defRPr sz="1200"/>
            </a:lvl6pPr>
            <a:lvl7pPr marL="3665855" indent="0">
              <a:buNone/>
              <a:defRPr sz="1200"/>
            </a:lvl7pPr>
            <a:lvl8pPr marL="4276725" indent="0">
              <a:buNone/>
              <a:defRPr sz="1200"/>
            </a:lvl8pPr>
            <a:lvl9pPr marL="488759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870" indent="0">
              <a:buNone/>
              <a:defRPr sz="3700"/>
            </a:lvl2pPr>
            <a:lvl3pPr marL="1221740" indent="0">
              <a:buNone/>
              <a:defRPr sz="3200"/>
            </a:lvl3pPr>
            <a:lvl4pPr marL="1832610" indent="0">
              <a:buNone/>
              <a:defRPr sz="2700"/>
            </a:lvl4pPr>
            <a:lvl5pPr marL="2444115" indent="0">
              <a:buNone/>
              <a:defRPr sz="2700"/>
            </a:lvl5pPr>
            <a:lvl6pPr marL="3054985" indent="0">
              <a:buNone/>
              <a:defRPr sz="2700"/>
            </a:lvl6pPr>
            <a:lvl7pPr marL="3665855" indent="0">
              <a:buNone/>
              <a:defRPr sz="2700"/>
            </a:lvl7pPr>
            <a:lvl8pPr marL="4276725" indent="0">
              <a:buNone/>
              <a:defRPr sz="2700"/>
            </a:lvl8pPr>
            <a:lvl9pPr marL="4887595" indent="0">
              <a:buNone/>
              <a:defRPr sz="2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870" indent="0">
              <a:buNone/>
              <a:defRPr sz="1600"/>
            </a:lvl2pPr>
            <a:lvl3pPr marL="1221740" indent="0">
              <a:buNone/>
              <a:defRPr sz="1300"/>
            </a:lvl3pPr>
            <a:lvl4pPr marL="1832610" indent="0">
              <a:buNone/>
              <a:defRPr sz="1200"/>
            </a:lvl4pPr>
            <a:lvl5pPr marL="2444115" indent="0">
              <a:buNone/>
              <a:defRPr sz="1200"/>
            </a:lvl5pPr>
            <a:lvl6pPr marL="3054985" indent="0">
              <a:buNone/>
              <a:defRPr sz="1200"/>
            </a:lvl6pPr>
            <a:lvl7pPr marL="3665855" indent="0">
              <a:buNone/>
              <a:defRPr sz="1200"/>
            </a:lvl7pPr>
            <a:lvl8pPr marL="4276725" indent="0">
              <a:buNone/>
              <a:defRPr sz="1200"/>
            </a:lvl8pPr>
            <a:lvl9pPr marL="488759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74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470" indent="-458470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505" indent="-3816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175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55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42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9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6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03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87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74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61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11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98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85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72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59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640360" y="4960640"/>
            <a:ext cx="4320480" cy="1414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3700" b="1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上海市创智会</a:t>
            </a:r>
            <a:endParaRPr lang="en-US" altLang="zh-CN" sz="3700" b="1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algn="dist"/>
            <a:endParaRPr lang="zh-CN" altLang="en-US" sz="1200" b="1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algn="dist"/>
            <a:r>
              <a:rPr lang="zh-CN" altLang="en-US" sz="3700" b="1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入会申请</a:t>
            </a:r>
            <a:endParaRPr lang="zh-CN" altLang="en-US" sz="3700" b="1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40360" y="8056984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 企业名：</a:t>
            </a: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960440" y="8546524"/>
            <a:ext cx="25202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960440" y="9266604"/>
            <a:ext cx="25202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640360" y="8804939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dirty="0">
                <a:solidFill>
                  <a:prstClr val="blac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申请者：</a:t>
            </a:r>
            <a:endParaRPr lang="zh-CN" altLang="en-US" dirty="0">
              <a:solidFill>
                <a:prstClr val="blac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80119" y="640160"/>
          <a:ext cx="8640961" cy="12025336"/>
        </p:xfrm>
        <a:graphic>
          <a:graphicData uri="http://schemas.openxmlformats.org/drawingml/2006/table">
            <a:tbl>
              <a:tblPr/>
              <a:tblGrid>
                <a:gridCol w="903992"/>
                <a:gridCol w="903994"/>
                <a:gridCol w="101458"/>
                <a:gridCol w="705355"/>
                <a:gridCol w="553553"/>
                <a:gridCol w="360040"/>
                <a:gridCol w="754907"/>
                <a:gridCol w="218433"/>
                <a:gridCol w="682844"/>
                <a:gridCol w="469284"/>
                <a:gridCol w="319093"/>
                <a:gridCol w="900512"/>
                <a:gridCol w="76539"/>
                <a:gridCol w="1690957"/>
              </a:tblGrid>
              <a:tr h="42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企业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名称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企业英文名称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445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企业所在地</a:t>
                      </a:r>
                      <a:endParaRPr lang="zh-CN" sz="12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381439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企业情况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统一社会信用代码</a:t>
                      </a:r>
                      <a:endParaRPr lang="zh-CN" sz="12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注册资本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总资产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39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成立时间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营业额</a:t>
                      </a:r>
                      <a:endParaRPr 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+mn-cs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endParaRPr 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纳税额</a:t>
                      </a:r>
                      <a:endParaRPr lang="zh-CN" altLang="en-US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+mn-cs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注册地址</a:t>
                      </a:r>
                      <a:endParaRPr lang="zh-CN" alt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邮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编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职工人数</a:t>
                      </a:r>
                      <a:endParaRPr lang="zh-CN" altLang="en-US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9">
                <a:tc vMerge="1"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网   址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行业领域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主营业务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9">
                <a:tc vMerge="1"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下属企业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投资企业</a:t>
                      </a:r>
                      <a:endParaRPr lang="zh-CN" altLang="en-US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+mn-cs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9">
                <a:tc vMerge="1"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上市时间</a:t>
                      </a:r>
                      <a:endParaRPr lang="zh-CN" altLang="en-US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证券代码</a:t>
                      </a:r>
                      <a:endParaRPr lang="zh-CN" altLang="en-US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企业荣誉</a:t>
                      </a:r>
                      <a:endParaRPr lang="zh-CN" altLang="en-US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专精特</a:t>
                      </a:r>
                      <a:r>
                        <a:rPr lang="zh-CN" altLang="en-US" sz="1400" kern="10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新  </a:t>
                      </a:r>
                      <a:r>
                        <a:rPr lang="zh-CN" altLang="zh-CN" sz="1400" kern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高新技术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科技小巨人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其他：</a:t>
                      </a:r>
                      <a:endParaRPr lang="zh-CN" altLang="en-US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352269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个人简历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姓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性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别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职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务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2269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生   日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阳历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农历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日   期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年   月   日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党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派</a:t>
                      </a:r>
                      <a:endParaRPr 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1439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最高学历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院   校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邮   箱</a:t>
                      </a:r>
                      <a:endParaRPr lang="zh-CN" altLang="en-US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+mn-cs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39">
                <a:tc vMerge="1">
                  <a:tcPr/>
                </a:tc>
                <a:tc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  <a:endParaRPr lang="zh-CN" altLang="en-US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手   机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399036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民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族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籍   贯</a:t>
                      </a: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              省            市            县</a:t>
                      </a: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375831">
                <a:tc vMerge="1"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证件号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关注行业</a:t>
                      </a: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3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业余爱好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个人擅长    </a:t>
                      </a:r>
                      <a:r>
                        <a:rPr kumimoji="0" lang="en-US" altLang="zh-CN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经验</a:t>
                      </a:r>
                      <a:endParaRPr kumimoji="0" lang="zh-CN" alt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381439">
                <a:tc vMerge="1"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常住地</a:t>
                      </a: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常往来国家 </a:t>
                      </a:r>
                      <a:r>
                        <a:rPr kumimoji="0" lang="en-US" altLang="zh-CN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地区</a:t>
                      </a:r>
                      <a:endParaRPr kumimoji="0" lang="zh-CN" alt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个人简介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社会职务和荣誉：</a:t>
                      </a:r>
                      <a:endParaRPr lang="zh-CN" altLang="en-US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6776">
                <a:tc vMerge="1">
                  <a:tcPr/>
                </a:tc>
                <a:tc gridSpan="1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参加的其他协会（商会）及担任的职务：</a:t>
                      </a:r>
                      <a:endParaRPr lang="en-US" altLang="zh-CN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8143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其他</a:t>
                      </a:r>
                      <a:r>
                        <a:rPr lang="zh-CN" altLang="en-US" sz="1400" kern="0" baseline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联系人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姓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性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别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手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3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部门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职务</a:t>
                      </a:r>
                      <a:endParaRPr lang="zh-CN" altLang="zh-CN" sz="12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邮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箱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话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申请职务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副会长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          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理事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            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会员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79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入会诉求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推荐方</a:t>
                      </a:r>
                      <a:endParaRPr lang="en-US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意 见：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5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48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入会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indent="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00" kern="0" dirty="0">
                          <a:solidFill>
                            <a:schemeClr val="tx1"/>
                          </a:solidFill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本人（企业）自愿加入上海市浦东新区康桥创研智造企业联合会（简称：上海市创智会），遵守本会章程、履行义务，并积极参与本会活动；本人保证以上填写内容真实、准确，并同意接受核查；如有虚假，本人愿意承担相应责任。请予以批准！</a:t>
                      </a:r>
                      <a:endParaRPr lang="zh-CN" altLang="en-US" sz="1000" kern="0" dirty="0">
                        <a:solidFill>
                          <a:schemeClr val="tx1"/>
                        </a:solidFill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8126">
                <a:tc v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申请人签名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推荐人</a:t>
                      </a:r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申请单位盖章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1261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秘书处</a:t>
                      </a:r>
                      <a:endParaRPr lang="en-US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审议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秘书长</a:t>
                      </a:r>
                      <a:endParaRPr lang="en-US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/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审议</a:t>
                      </a:r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会长办公会议审议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64135"/>
            <a:ext cx="9408795" cy="6540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22169" tIns="61085" rIns="122169" bIns="61085" numCol="1" anchor="ctr" anchorCtr="0" compatLnSpc="1">
            <a:noAutofit/>
          </a:bodyPr>
          <a:lstStyle/>
          <a:p>
            <a:pPr indent="407035" algn="ctr" defTabSz="1221740" fontAlgn="base">
              <a:spcBef>
                <a:spcPct val="0"/>
              </a:spcBef>
              <a:spcAft>
                <a:spcPct val="0"/>
              </a:spcAft>
            </a:pP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  <a:cs typeface="宋体" panose="02010600030101010101" pitchFamily="2" charset="-122"/>
            </a:endParaRPr>
          </a:p>
          <a:p>
            <a:pPr indent="407035" algn="ctr" defTabSz="12217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  <a:cs typeface="宋体" panose="02010600030101010101" pitchFamily="2" charset="-122"/>
              </a:rPr>
              <a:t>上海市浦东新区康桥创研智造企业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  <a:cs typeface="宋体" panose="02010600030101010101" pitchFamily="2" charset="-122"/>
              </a:rPr>
              <a:t>联合会入会申请表 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407035" algn="ctr" defTabSz="122174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9121080" y="4024536"/>
            <a:ext cx="0" cy="360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80118" y="640159"/>
          <a:ext cx="8640962" cy="11881321"/>
        </p:xfrm>
        <a:graphic>
          <a:graphicData uri="http://schemas.openxmlformats.org/drawingml/2006/table">
            <a:tbl>
              <a:tblPr/>
              <a:tblGrid>
                <a:gridCol w="8640962"/>
              </a:tblGrid>
              <a:tr h="11881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040148" y="1519911"/>
            <a:ext cx="7560840" cy="11402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一、 入会资料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营业执照扫描件（加盖公章）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最近一期财务年报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个人身份证复印件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4.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个人正面电子商务照片、个人简介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5.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企业电子照片、</a:t>
            </a: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LOGO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源文件、企业简介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6.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入会申请表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二、 入会审核流程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提交入会资料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审核入会申请，走访申请单位，了解实际情况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回复审批结果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4.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缴纳会费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5.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颁发会员证书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三、 会费标准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备注：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四、 会员退会说明</a:t>
            </a:r>
            <a:endParaRPr lang="zh-CN" altLang="en-US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会员可自愿加入和自由退出上海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市创智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会；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会员如超过一年无故不缴纳会费，可视为自动退会；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会员严重违反本会章程及会员公约的，予以除名。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五、会员公约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尊重规则，坚守商业活动的原则和底线，做商业文明的倡导者和践行者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诚信为本，不弄虚作假、编造企业信息和个人身份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恪守承诺，言而有信，不欺骗、欺诈、诋毁其他会员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4.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兼容并包，求同存异、包容不同会员的个性差异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5.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相互学习，交流共进，善于发现其他会员的优点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6.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互帮互助，相互支持，促进共同发展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7.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修身齐家，兼济天下，做对世界、国家、社会有益的企业公民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8.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传播正能量，分享真知灼见，打造理性、建设性的会员交流平台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2895" y="889666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入 会 须 知</a:t>
            </a:r>
            <a:endParaRPr lang="zh-CN" altLang="en-US" sz="2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5740" y="8491001"/>
            <a:ext cx="6912768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50000"/>
              </a:lnSpc>
            </a:pPr>
            <a:endParaRPr lang="zh-CN" altLang="en-US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266700" indent="-266700"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     </a:t>
            </a:r>
            <a:endParaRPr lang="zh-CN" altLang="en-US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11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28192" y="6184776"/>
          <a:ext cx="6912689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384"/>
                <a:gridCol w="3456305"/>
              </a:tblGrid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商会职务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会费标准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会长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副会长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20000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理事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10000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会员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2000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80118" y="640159"/>
          <a:ext cx="8640962" cy="11881321"/>
        </p:xfrm>
        <a:graphic>
          <a:graphicData uri="http://schemas.openxmlformats.org/drawingml/2006/table">
            <a:tbl>
              <a:tblPr/>
              <a:tblGrid>
                <a:gridCol w="8640962"/>
              </a:tblGrid>
              <a:tr h="11881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86623" y="1206396"/>
            <a:ext cx="413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会 员 权 益</a:t>
            </a:r>
            <a:endParaRPr lang="en-US" altLang="zh-CN" sz="2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0145" y="11517630"/>
            <a:ext cx="2227580" cy="56832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上海市创智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40339" y="1864296"/>
            <a:ext cx="7820701" cy="763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一、会员权益内容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拓展人脉：帮助会员拓展人脉的高度和广度，借助上海创智</a:t>
            </a: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会会员互动平台和多种形式的线上线下活动，缔结真实人际关系。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链接商机：链接上海创智会会员之间和</a:t>
            </a: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联合会外部资源，帮助会员发现商机，促进会员之间、会员与国内外其他机构之间的业务合作。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信息共享：打通与政府、国内其他商协会、海外组织的信息沟通管道，与上海创智会会员共享最新的财政、产业、法律等方面的信息。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政企沟通：充当政府和企业的沟通桥梁，反馈上海创智会会员企业发展面临的问题和困难，向政府有关部门提出政策性建议。组织会员企业走进全国</a:t>
            </a: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各地市及其他重点城市，与当地政府及重点企业沟通交流。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产融对接：根据会员企业发展需要，整合银行、投行、基金等各类金融资源，协助企业融资，解决发展过程中面临的资金问题。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海外交流</a:t>
            </a:r>
            <a:r>
              <a:rPr lang="en-US" altLang="zh-CN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积极联络驻沪领馆、海外商会，组织各种形式的海外考察、调研，与国外政府、企业、机构进行交流互动，帮助会员企业开拓海外市场。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交流联谊：组织各种形式的文化体育活动，增加会员之间的相互了解，促进交流合作，感受创智</a:t>
            </a: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会的家文化。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培训分享：通过与商学院、政府部门、著名企业家、经济学家、投资家、国际关系专家的合作，与会员分享企业管理、政策解读等研究成果，为会员提供学习机会，不断提高经营管理水平。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宣传推广：通过上海创智会网站、自媒体、线下活动等宣传平台，扩大会员企业影响力，宣传企业形象，提高知名度。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综合服务：协助链接医疗、教育、律师、投资等各种类型的资源、人脉，信息等，协助解决会员的个性化需求。</a:t>
            </a:r>
            <a:endParaRPr lang="zh-CN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二、秘书处服务专员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3"/>
          <p:cNvGraphicFramePr>
            <a:graphicFrameLocks noGrp="1"/>
          </p:cNvGraphicFramePr>
          <p:nvPr/>
        </p:nvGraphicFramePr>
        <p:xfrm>
          <a:off x="1090930" y="9308465"/>
          <a:ext cx="756983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7605"/>
                <a:gridCol w="1447165"/>
                <a:gridCol w="941705"/>
                <a:gridCol w="1518920"/>
                <a:gridCol w="941070"/>
                <a:gridCol w="1563370"/>
              </a:tblGrid>
              <a:tr h="518160"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姓名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电话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微信</a:t>
                      </a:r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46d849cb-0568-49d7-bf32-dae2326cac95}"/>
</p:tagLst>
</file>

<file path=ppt/tags/tag2.xml><?xml version="1.0" encoding="utf-8"?>
<p:tagLst xmlns:p="http://schemas.openxmlformats.org/presentationml/2006/main">
  <p:tag name="KSO_WM_UNIT_TABLE_BEAUTIFY" val="smartTable{a7033a5d-772c-47a7-bde9-c30a36be1b2d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4941</Words>
  <Application>WPS 演示</Application>
  <PresentationFormat>A3 纸张(297x420 毫米)</PresentationFormat>
  <Paragraphs>650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walk</cp:lastModifiedBy>
  <cp:revision>260</cp:revision>
  <cp:lastPrinted>2020-06-16T04:50:00Z</cp:lastPrinted>
  <dcterms:created xsi:type="dcterms:W3CDTF">2020-04-07T08:17:00Z</dcterms:created>
  <dcterms:modified xsi:type="dcterms:W3CDTF">2025-05-03T06:33:34Z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52E05A87393F4BAF8AD5B2B722B25A12_13</vt:lpwstr>
  </property>
</Properties>
</file>